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9.jpeg" ContentType="image/jpeg"/>
  <Override PartName="/ppt/media/image3.png" ContentType="image/png"/>
  <Override PartName="/ppt/media/image1.jpeg" ContentType="image/jpeg"/>
  <Override PartName="/ppt/media/image2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 spc="-1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latin typeface="Arial"/>
              </a:rPr>
              <a:t>Kliknij, aby edytować format tekstu konspektu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800" spc="-1">
                <a:latin typeface="Arial"/>
              </a:rPr>
              <a:t>Drugi poziom konspektu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400" spc="-1">
                <a:latin typeface="Arial"/>
              </a:rPr>
              <a:t>Trzeci poziom konspektu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000" spc="-1">
                <a:latin typeface="Arial"/>
              </a:rPr>
              <a:t>Czwarty poziom konspektu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Piąty poziom konspektu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Szósty poziom konspektu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000" spc="-1">
                <a:latin typeface="Arial"/>
              </a:rPr>
              <a:t>Siódmy poziom konspektu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pl-PL" sz="1400" spc="-1">
                <a:latin typeface="Times New Roman"/>
              </a:rPr>
              <a:t>&lt;data/godzina&gt;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pl-PL" sz="1400" spc="-1">
                <a:latin typeface="Times New Roman"/>
              </a:rPr>
              <a:t>&lt;stopka&gt;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55F1272D-73BF-4267-8BD8-6041DB2871E5}" type="slidenum">
              <a:rPr lang="pl-PL" sz="1400" spc="-1">
                <a:latin typeface="Times New Roman"/>
              </a:rPr>
              <a:t>&lt;numer&gt;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4400" spc="-1">
                <a:solidFill>
                  <a:srgbClr val="ffffff"/>
                </a:solidFill>
                <a:latin typeface="Arial"/>
              </a:rPr>
              <a:t>Laser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Budowa, zasada działania </a:t>
            </a:r>
            <a:endParaRPr/>
          </a:p>
          <a:p>
            <a:pPr algn="ctr"/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i</a:t>
            </a:r>
            <a:endParaRPr/>
          </a:p>
          <a:p>
            <a:pPr algn="ctr"/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zastosowanie.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1584000" y="6153480"/>
            <a:ext cx="6552000" cy="520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i="1" lang="pl-PL" sz="2400" spc="-1">
                <a:solidFill>
                  <a:srgbClr val="ffffff"/>
                </a:solidFill>
                <a:latin typeface="Arial Black"/>
              </a:rPr>
              <a:t>Autor : Mikołaj Jankowski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400" spc="-1">
                <a:solidFill>
                  <a:srgbClr val="ffffff"/>
                </a:solidFill>
                <a:latin typeface="Arial"/>
              </a:rPr>
              <a:t>Cięcie laserowe stanowi nowoczesną metodę obróbki o podobnych parametrach wymiarowych jak klasyczna obróbka mechaniczna.</a:t>
            </a:r>
            <a:endParaRPr/>
          </a:p>
        </p:txBody>
      </p:sp>
      <p:pic>
        <p:nvPicPr>
          <p:cNvPr id="62" name="" descr=""/>
          <p:cNvPicPr/>
          <p:nvPr/>
        </p:nvPicPr>
        <p:blipFill>
          <a:blip r:embed="rId1"/>
          <a:stretch/>
        </p:blipFill>
        <p:spPr>
          <a:xfrm>
            <a:off x="1234080" y="3744000"/>
            <a:ext cx="7333920" cy="2857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10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Laser ma także zastosowanie we wskaźnikach</a:t>
            </a:r>
            <a:endParaRPr/>
          </a:p>
          <a:p>
            <a:pPr lvl="8" marL="3672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a także w celownikach do broni</a:t>
            </a:r>
            <a:endParaRPr/>
          </a:p>
        </p:txBody>
      </p:sp>
      <p:pic>
        <p:nvPicPr>
          <p:cNvPr id="65" name="" descr=""/>
          <p:cNvPicPr/>
          <p:nvPr/>
        </p:nvPicPr>
        <p:blipFill>
          <a:blip r:embed="rId1"/>
          <a:stretch/>
        </p:blipFill>
        <p:spPr>
          <a:xfrm>
            <a:off x="648000" y="2686680"/>
            <a:ext cx="3001320" cy="3001320"/>
          </a:xfrm>
          <a:prstGeom prst="rect">
            <a:avLst/>
          </a:prstGeom>
          <a:ln>
            <a:noFill/>
          </a:ln>
        </p:spPr>
      </p:pic>
      <p:pic>
        <p:nvPicPr>
          <p:cNvPr id="66" name="" descr=""/>
          <p:cNvPicPr/>
          <p:nvPr/>
        </p:nvPicPr>
        <p:blipFill>
          <a:blip r:embed="rId2"/>
          <a:stretch/>
        </p:blipFill>
        <p:spPr>
          <a:xfrm>
            <a:off x="4664160" y="3427200"/>
            <a:ext cx="4104000" cy="307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Laser może służyć również do przekazywania energii na odległość do pojazdów latających. Prowadzi się badania nad prototypami takich urządzeń.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Lasery są wykorzystywane w medycynie do takich celów jak: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diagnostyka (lasery diagnostyczne);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terapia schorzeń (lasery stymulacyjne i chirurgiczne);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oświetlanie pola operacji.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" descr=""/>
          <p:cNvPicPr/>
          <p:nvPr/>
        </p:nvPicPr>
        <p:blipFill>
          <a:blip r:embed="rId1"/>
          <a:stretch/>
        </p:blipFill>
        <p:spPr>
          <a:xfrm>
            <a:off x="620280" y="1170000"/>
            <a:ext cx="8739720" cy="539280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Lasera używa się także do usuwania tatuaży.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 </a:t>
            </a:r>
            <a:endParaRPr/>
          </a:p>
        </p:txBody>
      </p:sp>
      <p:pic>
        <p:nvPicPr>
          <p:cNvPr id="73" name="" descr=""/>
          <p:cNvPicPr/>
          <p:nvPr/>
        </p:nvPicPr>
        <p:blipFill>
          <a:blip r:embed="rId1"/>
          <a:stretch/>
        </p:blipFill>
        <p:spPr>
          <a:xfrm>
            <a:off x="1584000" y="2520000"/>
            <a:ext cx="7143480" cy="475272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Prostoliniowy bieg wiązki lasera wykorzystywany jest w pomiarach geodezyjnych (dalmierze), a także w budownictwie (poziomnice laserowe, generatory linii)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1080000" y="2278440"/>
            <a:ext cx="6984000" cy="3961440"/>
          </a:xfrm>
          <a:prstGeom prst="rect">
            <a:avLst/>
          </a:prstGeom>
          <a:ln>
            <a:noFill/>
          </a:ln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4400" spc="-1">
                <a:solidFill>
                  <a:srgbClr val="ffffff"/>
                </a:solidFill>
                <a:latin typeface="Arial"/>
              </a:rPr>
              <a:t>Koniec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Źródła :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http://sciaga.pl/tekst/67836-68-lasery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https://pl.wikipedia.org/wiki/Laser#Zastosowanie_lasera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http://fizyka.net.pl/aktualnosci/aktualnosci_t.html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http://www.innowrota.pl/sites/default/files/images/R.Fidytek_2.pdf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 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4400" spc="-1">
                <a:solidFill>
                  <a:srgbClr val="ffffff"/>
                </a:solidFill>
                <a:latin typeface="Arial"/>
              </a:rPr>
              <a:t>Koniec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Źródła :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http://sciaga.pl/tekst/67836-68-lasery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https://pl.wikipedia.org/wiki/Laser#Zastosowanie_lasera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http://fizyka.net.pl/aktualnosci/aktualnosci_t.html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http://www.innowrota.pl/sites/default/files/images/R.Fidytek_2.pdf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4400" spc="-1">
                <a:solidFill>
                  <a:srgbClr val="ffffff"/>
                </a:solidFill>
                <a:latin typeface="Arial"/>
              </a:rPr>
              <a:t>Budowa lasera</a:t>
            </a:r>
            <a:endParaRPr/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141120" y="2088360"/>
            <a:ext cx="9618480" cy="4783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4400" spc="-1">
                <a:solidFill>
                  <a:srgbClr val="ffffff"/>
                </a:solidFill>
                <a:latin typeface="Arial"/>
              </a:rPr>
              <a:t>Jak działa laser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Światło wpada do cylindrycznego wnętrza lasera (ośrodka czynnego), wypełnionego gazem lub kryształem.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Światło zostaje przechwycone przez dwa zwierciadła we wnętrzu cylindra.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Odbijając się od nich, przekazuje swoją energię wypełniającej cylinder substancji.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Atomy tej substancji pochłaniają (absorbują) fotony światła.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Każde zderzenie atomu z fotonem wyzwala energię w postaci światła lasera. Takie światło ma jednakową częstotliwość fali, dlatego nazywamy je światłem spójnym.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4400" spc="-1">
                <a:solidFill>
                  <a:srgbClr val="ffffff"/>
                </a:solidFill>
                <a:latin typeface="Arial"/>
              </a:rPr>
              <a:t>Rodzaje laserów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pl-PL" sz="3200" spc="-1">
                <a:solidFill>
                  <a:srgbClr val="ffffff"/>
                </a:solidFill>
                <a:latin typeface="Arial Black"/>
              </a:rPr>
              <a:t>Lasery gazowe: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pl-PL" sz="2800" spc="-1">
                <a:solidFill>
                  <a:srgbClr val="ffffff"/>
                </a:solidFill>
                <a:latin typeface="Arial Black"/>
              </a:rPr>
              <a:t>He-Ne helowo-neonowy (543 nm lub 633 nm)</a:t>
            </a:r>
            <a:r>
              <a:rPr b="1" lang="pl-PL" sz="2800" spc="-1">
                <a:solidFill>
                  <a:srgbClr val="ffffff"/>
                </a:solidFill>
                <a:latin typeface="Arial Black"/>
              </a:rPr>
              <a:t>	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pl-PL" sz="2800" spc="-1">
                <a:solidFill>
                  <a:srgbClr val="ffffff"/>
                </a:solidFill>
                <a:latin typeface="Arial Black"/>
              </a:rPr>
              <a:t> </a:t>
            </a:r>
            <a:r>
              <a:rPr b="1" lang="pl-PL" sz="2800" spc="-1">
                <a:solidFill>
                  <a:srgbClr val="ffffff"/>
                </a:solidFill>
                <a:latin typeface="Arial Black"/>
              </a:rPr>
              <a:t>Ar argonowy (jonowy) (458 nm, 488 nm lub 514,5 nm)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pl-PL" sz="2800" spc="-1">
                <a:solidFill>
                  <a:srgbClr val="ffffff"/>
                </a:solidFill>
                <a:latin typeface="Arial Black"/>
              </a:rPr>
              <a:t> </a:t>
            </a:r>
            <a:r>
              <a:rPr b="1" lang="pl-PL" sz="2800" spc="-1">
                <a:solidFill>
                  <a:srgbClr val="ffffff"/>
                </a:solidFill>
                <a:latin typeface="Arial Black"/>
              </a:rPr>
              <a:t>na dwutlenku węgla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lang="pl-PL" sz="2800" spc="-1">
                <a:solidFill>
                  <a:srgbClr val="ffffff"/>
                </a:solidFill>
                <a:latin typeface="Arial Black"/>
              </a:rPr>
              <a:t> </a:t>
            </a:r>
            <a:r>
              <a:rPr b="1" lang="pl-PL" sz="2800" spc="-1">
                <a:solidFill>
                  <a:srgbClr val="ffffff"/>
                </a:solidFill>
                <a:latin typeface="Arial Black"/>
              </a:rPr>
              <a:t>na tlenku węgla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872000"/>
            <a:ext cx="9071640" cy="554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Lasery na ciele stałym rubinowy (643 nm)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800" spc="-1">
                <a:solidFill>
                  <a:srgbClr val="ffffff"/>
                </a:solidFill>
                <a:latin typeface="Arial"/>
              </a:rPr>
              <a:t>neodymowy na szkle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800" spc="-1">
                <a:solidFill>
                  <a:srgbClr val="ffffff"/>
                </a:solidFill>
                <a:latin typeface="Arial"/>
              </a:rPr>
              <a:t>neodymowy na YAG-u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800" spc="-1">
                <a:solidFill>
                  <a:srgbClr val="ffffff"/>
                </a:solidFill>
                <a:latin typeface="Arial"/>
              </a:rPr>
              <a:t>erbowy na YAG-u (1645 nm)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800" spc="-1">
                <a:solidFill>
                  <a:srgbClr val="ffffff"/>
                </a:solidFill>
                <a:latin typeface="Arial"/>
              </a:rPr>
              <a:t>tulowy na YAG-u (2015 nm)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800" spc="-1">
                <a:solidFill>
                  <a:srgbClr val="ffffff"/>
                </a:solidFill>
                <a:latin typeface="Arial"/>
              </a:rPr>
              <a:t> </a:t>
            </a:r>
            <a:r>
              <a:rPr lang="pl-PL" sz="2800" spc="-1">
                <a:solidFill>
                  <a:srgbClr val="ffffff"/>
                </a:solidFill>
                <a:latin typeface="Arial"/>
              </a:rPr>
              <a:t>holmowy na YAG-u (2090 nm)</a:t>
            </a:r>
            <a:endParaRPr/>
          </a:p>
          <a:p>
            <a:pPr lvl="1" marL="43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2800" spc="-1">
                <a:solidFill>
                  <a:srgbClr val="ffffff"/>
                </a:solidFill>
                <a:latin typeface="Arial"/>
              </a:rPr>
              <a:t> </a:t>
            </a:r>
            <a:r>
              <a:rPr lang="pl-PL" sz="2800" spc="-1">
                <a:solidFill>
                  <a:srgbClr val="ffffff"/>
                </a:solidFill>
                <a:latin typeface="Arial"/>
              </a:rPr>
              <a:t>tytanowy na szafirze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10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Lasery na cieczy</a:t>
            </a:r>
            <a:r>
              <a:rPr lang="pl-PL" sz="3200" spc="-1">
                <a:solidFill>
                  <a:srgbClr val="ffffff"/>
                </a:solidFill>
                <a:latin typeface="Arial"/>
              </a:rPr>
              <a:t>	</a:t>
            </a:r>
            <a:endParaRPr/>
          </a:p>
          <a:p>
            <a:pPr lvl="1" marL="540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pl-PL" sz="2800" spc="-1">
                <a:solidFill>
                  <a:srgbClr val="ffffff"/>
                </a:solidFill>
                <a:latin typeface="Arial"/>
              </a:rPr>
              <a:t>barwnikowe - ośrodkiem czynnym są barwniki rozpuszczone w nieaktywnym ośrodku przezroczystym np. rodamina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4400" spc="-1">
                <a:solidFill>
                  <a:srgbClr val="ffffff"/>
                </a:solidFill>
                <a:latin typeface="Arial"/>
              </a:rPr>
              <a:t>Zastosowanie lasera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b="1" i="1" lang="pl-PL" sz="3200" spc="-1">
                <a:solidFill>
                  <a:srgbClr val="ffffff"/>
                </a:solidFill>
                <a:latin typeface="Arial Black"/>
              </a:rPr>
              <a:t>w naświetlarkach filmów poligraficznych</a:t>
            </a:r>
            <a:endParaRPr/>
          </a:p>
        </p:txBody>
      </p:sp>
      <p:pic>
        <p:nvPicPr>
          <p:cNvPr id="54" name="" descr=""/>
          <p:cNvPicPr/>
          <p:nvPr/>
        </p:nvPicPr>
        <p:blipFill>
          <a:blip r:embed="rId1"/>
          <a:stretch/>
        </p:blipFill>
        <p:spPr>
          <a:xfrm>
            <a:off x="5028480" y="2291760"/>
            <a:ext cx="5054040" cy="5172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Lasery znalazły również zastosowanie przy znakowaniu produktów.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Nadruki można wykonywać na: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 </a:t>
            </a:r>
            <a:r>
              <a:rPr lang="pl-PL" sz="3200" spc="-1">
                <a:solidFill>
                  <a:srgbClr val="ffffff"/>
                </a:solidFill>
                <a:latin typeface="Arial"/>
              </a:rPr>
              <a:t>etykietach produktów poprzez usuwanie warstwy farby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 </a:t>
            </a:r>
            <a:r>
              <a:rPr lang="pl-PL" sz="3200" spc="-1">
                <a:solidFill>
                  <a:srgbClr val="ffffff"/>
                </a:solidFill>
                <a:latin typeface="Arial"/>
              </a:rPr>
              <a:t>butelkach PET poprzez trwałe naniesienie znaków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pl-PL" sz="3200" spc="-1">
                <a:solidFill>
                  <a:srgbClr val="ffffff"/>
                </a:solidFill>
                <a:latin typeface="Arial"/>
              </a:rPr>
              <a:t> </a:t>
            </a:r>
            <a:r>
              <a:rPr lang="pl-PL" sz="3200" spc="-1">
                <a:solidFill>
                  <a:srgbClr val="ffffff"/>
                </a:solidFill>
                <a:latin typeface="Arial"/>
              </a:rPr>
              <a:t>elementach metalowych oraz innych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/>
          </a:p>
        </p:txBody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-11880" y="32760"/>
            <a:ext cx="10091880" cy="7569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Application>LibreOffice/5.0.2.2$Windows_x86 LibreOffice_project/37b43f919e4de5eeaca9b9755ed688758a8251fe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2016-04-06T18:15:28Z</dcterms:created>
  <dc:language>pl-PL</dc:language>
  <dcterms:modified xsi:type="dcterms:W3CDTF">2016-04-06T19:15:21Z</dcterms:modified>
  <cp:revision>1</cp:revision>
</cp:coreProperties>
</file>