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media/image9.jpeg" ContentType="image/jpeg"/>
  <Override PartName="/ppt/media/image3.png" ContentType="image/png"/>
  <Override PartName="/ppt/media/image1.jpeg" ContentType="image/jpeg"/>
  <Override PartName="/ppt/media/image2.png" ContentType="image/png"/>
  <Override PartName="/ppt/media/image6.jpeg" ContentType="image/jpeg"/>
  <Override PartName="/ppt/media/image4.png" ContentType="image/png"/>
  <Override PartName="/ppt/media/image5.jpeg" ContentType="image/jpeg"/>
  <Override PartName="/ppt/media/image7.jpeg" ContentType="image/jpeg"/>
  <Override PartName="/ppt/media/image8.jpeg" ContentType="image/jpeg"/>
  <Override PartName="/ppt/media/image10.jpeg" ContentType="image/jpeg"/>
  <Override PartName="/ppt/media/image11.jpeg" ContentType="image/jpeg"/>
  <Override PartName="/ppt/media/image12.jpeg" ContentType="image/jpeg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9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0" Type="http://schemas.openxmlformats.org/officeDocument/2006/relationships/slide" Target="slides/slide18.xml"/><Relationship Id="rId21" Type="http://schemas.openxmlformats.org/officeDocument/2006/relationships/slide" Target="slides/slide19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jpe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>
          <a:blip r:embed="rId2"/>
          <a:stretch>
            <a:fillRect/>
          </a:stretch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pl-PL" sz="4400" spc="-1">
                <a:latin typeface="Arial"/>
              </a:rPr>
              <a:t>Kliknij, aby edytować format tekstu tytułu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pl-PL" sz="3200" spc="-1">
                <a:latin typeface="Arial"/>
              </a:rPr>
              <a:t>Kliknij, aby edytować format tekstu konspektu</a:t>
            </a:r>
            <a:endParaRPr/>
          </a:p>
          <a:p>
            <a:pPr lvl="1" marL="864000" indent="-324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pl-PL" sz="2800" spc="-1">
                <a:latin typeface="Arial"/>
              </a:rPr>
              <a:t>Drugi poziom konspektu</a:t>
            </a:r>
            <a:endParaRPr/>
          </a:p>
          <a:p>
            <a:pPr lvl="2" marL="1296000" indent="-28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pl-PL" sz="2400" spc="-1">
                <a:latin typeface="Arial"/>
              </a:rPr>
              <a:t>Trzeci poziom konspektu</a:t>
            </a:r>
            <a:endParaRPr/>
          </a:p>
          <a:p>
            <a:pPr lvl="3" marL="1728000" indent="-216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pl-PL" sz="2000" spc="-1">
                <a:latin typeface="Arial"/>
              </a:rPr>
              <a:t>Czwarty poziom konspektu</a:t>
            </a:r>
            <a:endParaRPr/>
          </a:p>
          <a:p>
            <a:pPr lvl="4" marL="2160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pl-PL" sz="2000" spc="-1">
                <a:latin typeface="Arial"/>
              </a:rPr>
              <a:t>Piąty poziom konspektu</a:t>
            </a:r>
            <a:endParaRPr/>
          </a:p>
          <a:p>
            <a:pPr lvl="5" marL="259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pl-PL" sz="2000" spc="-1">
                <a:latin typeface="Arial"/>
              </a:rPr>
              <a:t>Szósty poziom konspektu</a:t>
            </a:r>
            <a:endParaRPr/>
          </a:p>
          <a:p>
            <a:pPr lvl="6" marL="3024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pl-PL" sz="2000" spc="-1">
                <a:latin typeface="Arial"/>
              </a:rPr>
              <a:t>Siódmy poziom konspektu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r>
              <a:rPr lang="pl-PL" sz="1400" spc="-1">
                <a:latin typeface="Times New Roman"/>
              </a:rPr>
              <a:t>&lt;data/godzina&gt;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lang="pl-PL" sz="1400" spc="-1">
                <a:latin typeface="Times New Roman"/>
              </a:rPr>
              <a:t>&lt;stopka&gt;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55F1272D-73BF-4267-8BD8-6041DB2871E5}" type="slidenum">
              <a:rPr lang="pl-PL" sz="1400" spc="-1">
                <a:latin typeface="Times New Roman"/>
              </a:rPr>
              <a:t>&lt;numer&gt;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3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image" Target="../media/image9.jpeg"/><Relationship Id="rId3" Type="http://schemas.openxmlformats.org/officeDocument/2006/relationships/slideLayout" Target="../slideLayouts/slideLayout3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0.jpeg"/><Relationship Id="rId2" Type="http://schemas.openxmlformats.org/officeDocument/2006/relationships/slideLayout" Target="../slideLayouts/slideLayout3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3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image" Target="../media/image12.jpeg"/><Relationship Id="rId2" Type="http://schemas.openxmlformats.org/officeDocument/2006/relationships/slideLayout" Target="../slideLayouts/slideLayout3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pl-PL" sz="4400" spc="-1">
                <a:solidFill>
                  <a:srgbClr val="ffffff"/>
                </a:solidFill>
                <a:latin typeface="Arial"/>
              </a:rPr>
              <a:t>Laser</a:t>
            </a:r>
            <a:endParaRPr/>
          </a:p>
        </p:txBody>
      </p:sp>
      <p:sp>
        <p:nvSpPr>
          <p:cNvPr id="40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b="1" i="1" lang="pl-PL" sz="3200" spc="-1">
                <a:solidFill>
                  <a:srgbClr val="ffffff"/>
                </a:solidFill>
                <a:latin typeface="Arial Black"/>
              </a:rPr>
              <a:t>Budowa, zasada działania </a:t>
            </a:r>
            <a:endParaRPr/>
          </a:p>
          <a:p>
            <a:pPr algn="ctr"/>
            <a:r>
              <a:rPr b="1" i="1" lang="pl-PL" sz="3200" spc="-1">
                <a:solidFill>
                  <a:srgbClr val="ffffff"/>
                </a:solidFill>
                <a:latin typeface="Arial Black"/>
              </a:rPr>
              <a:t>i</a:t>
            </a:r>
            <a:endParaRPr/>
          </a:p>
          <a:p>
            <a:pPr algn="ctr"/>
            <a:r>
              <a:rPr b="1" i="1" lang="pl-PL" sz="3200" spc="-1">
                <a:solidFill>
                  <a:srgbClr val="ffffff"/>
                </a:solidFill>
                <a:latin typeface="Arial Black"/>
              </a:rPr>
              <a:t>zastosowanie.</a:t>
            </a:r>
            <a:endParaRPr/>
          </a:p>
        </p:txBody>
      </p:sp>
      <p:sp>
        <p:nvSpPr>
          <p:cNvPr id="41" name="TextShape 3"/>
          <p:cNvSpPr txBox="1"/>
          <p:nvPr/>
        </p:nvSpPr>
        <p:spPr>
          <a:xfrm>
            <a:off x="1584000" y="6153480"/>
            <a:ext cx="6552000" cy="520200"/>
          </a:xfrm>
          <a:prstGeom prst="rect">
            <a:avLst/>
          </a:prstGeom>
          <a:noFill/>
          <a:ln>
            <a:noFill/>
          </a:ln>
        </p:spPr>
        <p:txBody>
          <a:bodyPr lIns="90000" rIns="90000" tIns="45000" bIns="45000"/>
          <a:p>
            <a:r>
              <a:rPr b="1" i="1" lang="pl-PL" sz="2400" spc="-1">
                <a:solidFill>
                  <a:srgbClr val="ffffff"/>
                </a:solidFill>
                <a:latin typeface="Arial Black"/>
              </a:rPr>
              <a:t>Autor : Mikołaj Jankowski</a:t>
            </a:r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1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pl-PL" sz="2400" spc="-1">
                <a:solidFill>
                  <a:srgbClr val="ffffff"/>
                </a:solidFill>
                <a:latin typeface="Arial"/>
              </a:rPr>
              <a:t>Cięcie laserowe stanowi nowoczesną metodę obróbki o podobnych parametrach wymiarowych jak klasyczna obróbka mechaniczna.</a:t>
            </a:r>
            <a:endParaRPr/>
          </a:p>
        </p:txBody>
      </p:sp>
      <p:pic>
        <p:nvPicPr>
          <p:cNvPr id="62" name="" descr=""/>
          <p:cNvPicPr/>
          <p:nvPr/>
        </p:nvPicPr>
        <p:blipFill>
          <a:blip r:embed="rId1"/>
          <a:stretch/>
        </p:blipFill>
        <p:spPr>
          <a:xfrm>
            <a:off x="1234080" y="3744000"/>
            <a:ext cx="7333920" cy="285732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9" dur="indefinite" restart="never" nodeType="tmRoot">
          <p:childTnLst>
            <p:seq>
              <p:cTn id="2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4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10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pl-PL" sz="3200" spc="-1">
                <a:solidFill>
                  <a:srgbClr val="ffffff"/>
                </a:solidFill>
                <a:latin typeface="Arial"/>
              </a:rPr>
              <a:t>Laser ma także zastosowanie we wskaźnikach</a:t>
            </a:r>
            <a:endParaRPr/>
          </a:p>
          <a:p>
            <a:pPr lvl="8" marL="3672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pl-PL" sz="3200" spc="-1">
                <a:solidFill>
                  <a:srgbClr val="ffffff"/>
                </a:solidFill>
                <a:latin typeface="Arial"/>
              </a:rPr>
              <a:t>a także w celownikach do broni</a:t>
            </a:r>
            <a:endParaRPr/>
          </a:p>
        </p:txBody>
      </p:sp>
      <p:pic>
        <p:nvPicPr>
          <p:cNvPr id="65" name="" descr=""/>
          <p:cNvPicPr/>
          <p:nvPr/>
        </p:nvPicPr>
        <p:blipFill>
          <a:blip r:embed="rId1"/>
          <a:stretch/>
        </p:blipFill>
        <p:spPr>
          <a:xfrm>
            <a:off x="648000" y="2686680"/>
            <a:ext cx="3001320" cy="3001320"/>
          </a:xfrm>
          <a:prstGeom prst="rect">
            <a:avLst/>
          </a:prstGeom>
          <a:ln>
            <a:noFill/>
          </a:ln>
        </p:spPr>
      </p:pic>
      <p:pic>
        <p:nvPicPr>
          <p:cNvPr id="66" name="" descr=""/>
          <p:cNvPicPr/>
          <p:nvPr/>
        </p:nvPicPr>
        <p:blipFill>
          <a:blip r:embed="rId2"/>
          <a:stretch/>
        </p:blipFill>
        <p:spPr>
          <a:xfrm>
            <a:off x="4664160" y="3427200"/>
            <a:ext cx="4104000" cy="307764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21" dur="indefinite" restart="never" nodeType="tmRoot">
          <p:childTnLst>
            <p:seq>
              <p:cTn id="2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8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pl-PL" sz="3200" spc="-1">
                <a:solidFill>
                  <a:srgbClr val="ffffff"/>
                </a:solidFill>
                <a:latin typeface="Arial"/>
              </a:rPr>
              <a:t>Laser może służyć również do przekazywania energii na odległość do pojazdów latających. Prowadzi się badania nad prototypami takich urządzeń.</a:t>
            </a:r>
            <a:endParaRPr/>
          </a:p>
        </p:txBody>
      </p:sp>
    </p:spTree>
  </p:cSld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0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b="1" i="1" lang="pl-PL" sz="3200" spc="-1">
                <a:solidFill>
                  <a:srgbClr val="ffffff"/>
                </a:solidFill>
                <a:latin typeface="Arial Black"/>
              </a:rPr>
              <a:t>Lasery są wykorzystywane w medycynie do takich celów jak: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b="1" i="1" lang="pl-PL" sz="3200" spc="-1">
                <a:solidFill>
                  <a:srgbClr val="ffffff"/>
                </a:solidFill>
                <a:latin typeface="Arial Black"/>
              </a:rPr>
              <a:t> 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b="1" i="1" lang="pl-PL" sz="3200" spc="-1">
                <a:solidFill>
                  <a:srgbClr val="ffffff"/>
                </a:solidFill>
                <a:latin typeface="Arial Black"/>
              </a:rPr>
              <a:t>diagnostyka (lasery diagnostyczne);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b="1" i="1" lang="pl-PL" sz="3200" spc="-1">
                <a:solidFill>
                  <a:srgbClr val="ffffff"/>
                </a:solidFill>
                <a:latin typeface="Arial Black"/>
              </a:rPr>
              <a:t>terapia schorzeń (lasery stymulacyjne i chirurgiczne);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b="1" i="1" lang="pl-PL" sz="3200" spc="-1">
                <a:solidFill>
                  <a:srgbClr val="ffffff"/>
                </a:solidFill>
                <a:latin typeface="Arial Black"/>
              </a:rPr>
              <a:t>oświetlanie pola operacji.</a:t>
            </a:r>
            <a:endParaRPr/>
          </a:p>
        </p:txBody>
      </p:sp>
    </p:spTree>
  </p:cSld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" descr=""/>
          <p:cNvPicPr/>
          <p:nvPr/>
        </p:nvPicPr>
        <p:blipFill>
          <a:blip r:embed="rId1"/>
          <a:stretch/>
        </p:blipFill>
        <p:spPr>
          <a:xfrm>
            <a:off x="620280" y="1170000"/>
            <a:ext cx="8739720" cy="5392800"/>
          </a:xfrm>
          <a:prstGeom prst="rect">
            <a:avLst/>
          </a:prstGeom>
          <a:ln>
            <a:noFill/>
          </a:ln>
        </p:spPr>
      </p:pic>
    </p:spTree>
  </p:cSld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TextShape 1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pl-PL" sz="3200" spc="-1">
                <a:solidFill>
                  <a:srgbClr val="ffffff"/>
                </a:solidFill>
                <a:latin typeface="Arial"/>
              </a:rPr>
              <a:t>Lasera używa się także do usuwania tatuaży.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pl-PL" sz="3200" spc="-1">
                <a:solidFill>
                  <a:srgbClr val="ffffff"/>
                </a:solidFill>
                <a:latin typeface="Arial"/>
              </a:rPr>
              <a:t> </a:t>
            </a:r>
            <a:endParaRPr/>
          </a:p>
        </p:txBody>
      </p:sp>
      <p:pic>
        <p:nvPicPr>
          <p:cNvPr id="73" name="" descr=""/>
          <p:cNvPicPr/>
          <p:nvPr/>
        </p:nvPicPr>
        <p:blipFill>
          <a:blip r:embed="rId1"/>
          <a:stretch/>
        </p:blipFill>
        <p:spPr>
          <a:xfrm>
            <a:off x="1584000" y="2520000"/>
            <a:ext cx="7143480" cy="4752720"/>
          </a:xfrm>
          <a:prstGeom prst="rect">
            <a:avLst/>
          </a:prstGeom>
          <a:ln>
            <a:noFill/>
          </a:ln>
        </p:spPr>
      </p:pic>
    </p:spTree>
  </p:cSld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75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b="1" i="1" lang="pl-PL" sz="3200" spc="-1">
                <a:solidFill>
                  <a:srgbClr val="ffffff"/>
                </a:solidFill>
                <a:latin typeface="Arial Black"/>
              </a:rPr>
              <a:t>Prostoliniowy bieg wiązki lasera wykorzystywany jest w pomiarach geodezyjnych (dalmierze), a także w budownictwie (poziomnice laserowe, generatory linii)</a:t>
            </a:r>
            <a:endParaRPr/>
          </a:p>
        </p:txBody>
      </p:sp>
    </p:spTree>
  </p:cSld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endParaRPr/>
          </a:p>
        </p:txBody>
      </p:sp>
      <p:pic>
        <p:nvPicPr>
          <p:cNvPr id="77" name="" descr=""/>
          <p:cNvPicPr/>
          <p:nvPr/>
        </p:nvPicPr>
        <p:blipFill>
          <a:blip r:embed="rId1"/>
          <a:stretch/>
        </p:blipFill>
        <p:spPr>
          <a:xfrm>
            <a:off x="1080000" y="2278440"/>
            <a:ext cx="6984000" cy="3961440"/>
          </a:xfrm>
          <a:prstGeom prst="rect">
            <a:avLst/>
          </a:prstGeom>
          <a:ln>
            <a:noFill/>
          </a:ln>
        </p:spPr>
      </p:pic>
    </p:spTree>
  </p:cSld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pl-PL" sz="4400" spc="-1">
                <a:solidFill>
                  <a:srgbClr val="ffffff"/>
                </a:solidFill>
                <a:latin typeface="Arial"/>
              </a:rPr>
              <a:t>Koniec</a:t>
            </a:r>
            <a:endParaRPr/>
          </a:p>
        </p:txBody>
      </p:sp>
      <p:sp>
        <p:nvSpPr>
          <p:cNvPr id="79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pl-PL" sz="3200" spc="-1">
                <a:solidFill>
                  <a:srgbClr val="ffffff"/>
                </a:solidFill>
                <a:latin typeface="Arial"/>
              </a:rPr>
              <a:t>Źródła : 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pl-PL" sz="3200" spc="-1">
                <a:solidFill>
                  <a:srgbClr val="ffffff"/>
                </a:solidFill>
                <a:latin typeface="Arial"/>
              </a:rPr>
              <a:t>http://sciaga.pl/tekst/67836-68-lasery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pl-PL" sz="3200" spc="-1">
                <a:solidFill>
                  <a:srgbClr val="ffffff"/>
                </a:solidFill>
                <a:latin typeface="Arial"/>
              </a:rPr>
              <a:t>https://pl.wikipedia.org/wiki/Laser#Zastosowanie_lasera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pl-PL" sz="3200" spc="-1">
                <a:solidFill>
                  <a:srgbClr val="ffffff"/>
                </a:solidFill>
                <a:latin typeface="Arial"/>
              </a:rPr>
              <a:t>http://fizyka.net.pl/aktualnosci/aktualnosci_t.html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pl-PL" sz="3200" spc="-1">
                <a:solidFill>
                  <a:srgbClr val="ffffff"/>
                </a:solidFill>
                <a:latin typeface="Arial"/>
              </a:rPr>
              <a:t>http://www.innowrota.pl/sites/default/files/images/R.Fidytek_2.pdf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pl-PL" sz="3200" spc="-1">
                <a:solidFill>
                  <a:srgbClr val="ffffff"/>
                </a:solidFill>
                <a:latin typeface="Arial"/>
              </a:rPr>
              <a:t> </a:t>
            </a:r>
            <a:endParaRPr/>
          </a:p>
        </p:txBody>
      </p:sp>
    </p:spTree>
  </p:cSld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pl-PL" sz="4400" spc="-1">
                <a:solidFill>
                  <a:srgbClr val="ffffff"/>
                </a:solidFill>
                <a:latin typeface="Arial"/>
              </a:rPr>
              <a:t>Koniec</a:t>
            </a:r>
            <a:endParaRPr/>
          </a:p>
        </p:txBody>
      </p:sp>
      <p:sp>
        <p:nvSpPr>
          <p:cNvPr id="81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pl-PL" sz="3200" spc="-1">
                <a:solidFill>
                  <a:srgbClr val="ffffff"/>
                </a:solidFill>
                <a:latin typeface="Arial"/>
              </a:rPr>
              <a:t>Źródła : 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pl-PL" sz="3200" spc="-1">
                <a:solidFill>
                  <a:srgbClr val="ffffff"/>
                </a:solidFill>
                <a:latin typeface="Arial"/>
              </a:rPr>
              <a:t>http://sciaga.pl/tekst/67836-68-lasery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pl-PL" sz="3200" spc="-1">
                <a:solidFill>
                  <a:srgbClr val="ffffff"/>
                </a:solidFill>
                <a:latin typeface="Arial"/>
              </a:rPr>
              <a:t>https://pl.wikipedia.org/wiki/Laser#Zastosowanie_lasera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pl-PL" sz="3200" spc="-1">
                <a:solidFill>
                  <a:srgbClr val="ffffff"/>
                </a:solidFill>
                <a:latin typeface="Arial"/>
              </a:rPr>
              <a:t>http://fizyka.net.pl/aktualnosci/aktualnosci_t.html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pl-PL" sz="3200" spc="-1">
                <a:solidFill>
                  <a:srgbClr val="ffffff"/>
                </a:solidFill>
                <a:latin typeface="Arial"/>
              </a:rPr>
              <a:t>http://www.innowrota.pl/sites/default/files/images/R.Fidytek_2.pdf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pl-PL" sz="3200" spc="-1">
                <a:solidFill>
                  <a:srgbClr val="ffffff"/>
                </a:solidFill>
                <a:latin typeface="Arial"/>
              </a:rPr>
              <a:t> </a:t>
            </a:r>
            <a:endParaRPr/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pl-PL" sz="4400" spc="-1">
                <a:solidFill>
                  <a:srgbClr val="ffffff"/>
                </a:solidFill>
                <a:latin typeface="Arial"/>
              </a:rPr>
              <a:t>Budowa lasera</a:t>
            </a:r>
            <a:endParaRPr/>
          </a:p>
        </p:txBody>
      </p:sp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141120" y="2088360"/>
            <a:ext cx="9618480" cy="47836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3" dur="indefinite" restart="never" nodeType="tmRoot">
          <p:childTnLst>
            <p:seq>
              <p:cTn id="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pl-PL" sz="4400" spc="-1">
                <a:solidFill>
                  <a:srgbClr val="ffffff"/>
                </a:solidFill>
                <a:latin typeface="Arial"/>
              </a:rPr>
              <a:t>Jak działa laser</a:t>
            </a:r>
            <a:endParaRPr/>
          </a:p>
        </p:txBody>
      </p:sp>
      <p:sp>
        <p:nvSpPr>
          <p:cNvPr id="45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b="1" i="1" lang="pl-PL" sz="3200" spc="-1">
                <a:solidFill>
                  <a:srgbClr val="ffffff"/>
                </a:solidFill>
                <a:latin typeface="Arial Black"/>
              </a:rPr>
              <a:t>Światło wpada do cylindrycznego wnętrza lasera (ośrodka czynnego), wypełnionego gazem lub kryształem.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b="1" i="1" lang="pl-PL" sz="3200" spc="-1">
                <a:solidFill>
                  <a:srgbClr val="ffffff"/>
                </a:solidFill>
                <a:latin typeface="Arial Black"/>
              </a:rPr>
              <a:t>Światło zostaje przechwycone przez dwa zwierciadła we wnętrzu cylindra.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b="1" i="1" lang="pl-PL" sz="3200" spc="-1">
                <a:solidFill>
                  <a:srgbClr val="ffffff"/>
                </a:solidFill>
                <a:latin typeface="Arial Black"/>
              </a:rPr>
              <a:t>Odbijając się od nich, przekazuje swoją energię wypełniającej cylinder substancji.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b="1" i="1" lang="pl-PL" sz="3200" spc="-1">
                <a:solidFill>
                  <a:srgbClr val="ffffff"/>
                </a:solidFill>
                <a:latin typeface="Arial Black"/>
              </a:rPr>
              <a:t>Atomy tej substancji pochłaniają (absorbują) fotony światła.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b="1" i="1" lang="pl-PL" sz="3200" spc="-1">
                <a:solidFill>
                  <a:srgbClr val="ffffff"/>
                </a:solidFill>
                <a:latin typeface="Arial Black"/>
              </a:rPr>
              <a:t>Każde zderzenie atomu z fotonem wyzwala energię w postaci światła lasera. Takie światło ma jednakową częstotliwość fali, dlatego nazywamy je światłem spójnym.</a:t>
            </a:r>
            <a:endParaRPr/>
          </a:p>
        </p:txBody>
      </p:sp>
    </p:spTree>
  </p:cSld>
  <p:timing>
    <p:tnLst>
      <p:par>
        <p:cTn id="5" dur="indefinite" restart="never" nodeType="tmRoot">
          <p:childTnLst>
            <p:seq>
              <p:cTn id="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pl-PL" sz="4400" spc="-1">
                <a:solidFill>
                  <a:srgbClr val="ffffff"/>
                </a:solidFill>
                <a:latin typeface="Arial"/>
              </a:rPr>
              <a:t>Rodzaje laserów</a:t>
            </a:r>
            <a:endParaRPr/>
          </a:p>
        </p:txBody>
      </p:sp>
      <p:sp>
        <p:nvSpPr>
          <p:cNvPr id="47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216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b="1" lang="pl-PL" sz="3200" spc="-1">
                <a:solidFill>
                  <a:srgbClr val="ffffff"/>
                </a:solidFill>
                <a:latin typeface="Arial Black"/>
              </a:rPr>
              <a:t>Lasery gazowe:</a:t>
            </a:r>
            <a:endParaRPr/>
          </a:p>
          <a:p>
            <a:pPr lvl="1" marL="43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b="1" lang="pl-PL" sz="2800" spc="-1">
                <a:solidFill>
                  <a:srgbClr val="ffffff"/>
                </a:solidFill>
                <a:latin typeface="Arial Black"/>
              </a:rPr>
              <a:t>He-Ne helowo-neonowy (543 nm lub 633 nm)</a:t>
            </a:r>
            <a:r>
              <a:rPr b="1" lang="pl-PL" sz="2800" spc="-1">
                <a:solidFill>
                  <a:srgbClr val="ffffff"/>
                </a:solidFill>
                <a:latin typeface="Arial Black"/>
              </a:rPr>
              <a:t>	</a:t>
            </a:r>
            <a:endParaRPr/>
          </a:p>
          <a:p>
            <a:pPr lvl="1" marL="43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b="1" lang="pl-PL" sz="2800" spc="-1">
                <a:solidFill>
                  <a:srgbClr val="ffffff"/>
                </a:solidFill>
                <a:latin typeface="Arial Black"/>
              </a:rPr>
              <a:t> </a:t>
            </a:r>
            <a:r>
              <a:rPr b="1" lang="pl-PL" sz="2800" spc="-1">
                <a:solidFill>
                  <a:srgbClr val="ffffff"/>
                </a:solidFill>
                <a:latin typeface="Arial Black"/>
              </a:rPr>
              <a:t>Ar argonowy (jonowy) (458 nm, 488 nm lub 514,5 nm)</a:t>
            </a:r>
            <a:endParaRPr/>
          </a:p>
          <a:p>
            <a:pPr lvl="1" marL="43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b="1" lang="pl-PL" sz="2800" spc="-1">
                <a:solidFill>
                  <a:srgbClr val="ffffff"/>
                </a:solidFill>
                <a:latin typeface="Arial Black"/>
              </a:rPr>
              <a:t> </a:t>
            </a:r>
            <a:r>
              <a:rPr b="1" lang="pl-PL" sz="2800" spc="-1">
                <a:solidFill>
                  <a:srgbClr val="ffffff"/>
                </a:solidFill>
                <a:latin typeface="Arial Black"/>
              </a:rPr>
              <a:t>na dwutlenku węgla</a:t>
            </a:r>
            <a:endParaRPr/>
          </a:p>
          <a:p>
            <a:pPr lvl="1" marL="43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b="1" lang="pl-PL" sz="2800" spc="-1">
                <a:solidFill>
                  <a:srgbClr val="ffffff"/>
                </a:solidFill>
                <a:latin typeface="Arial Black"/>
              </a:rPr>
              <a:t> </a:t>
            </a:r>
            <a:r>
              <a:rPr b="1" lang="pl-PL" sz="2800" spc="-1">
                <a:solidFill>
                  <a:srgbClr val="ffffff"/>
                </a:solidFill>
                <a:latin typeface="Arial Black"/>
              </a:rPr>
              <a:t>na tlenku węgla</a:t>
            </a:r>
            <a:endParaRPr/>
          </a:p>
        </p:txBody>
      </p:sp>
    </p:spTree>
  </p:cSld>
  <p:timing>
    <p:tnLst>
      <p:par>
        <p:cTn id="7" dur="indefinite" restart="never" nodeType="tmRoot">
          <p:childTnLst>
            <p:seq>
              <p:cTn id="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49" name="TextShape 2"/>
          <p:cNvSpPr txBox="1"/>
          <p:nvPr/>
        </p:nvSpPr>
        <p:spPr>
          <a:xfrm>
            <a:off x="504000" y="1872000"/>
            <a:ext cx="9071640" cy="554400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216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pl-PL" sz="3200" spc="-1">
                <a:solidFill>
                  <a:srgbClr val="ffffff"/>
                </a:solidFill>
                <a:latin typeface="Arial"/>
              </a:rPr>
              <a:t>Lasery na ciele stałym rubinowy (643 nm)</a:t>
            </a:r>
            <a:endParaRPr/>
          </a:p>
          <a:p>
            <a:pPr lvl="1" marL="43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pl-PL" sz="2800" spc="-1">
                <a:solidFill>
                  <a:srgbClr val="ffffff"/>
                </a:solidFill>
                <a:latin typeface="Arial"/>
              </a:rPr>
              <a:t>neodymowy na szkle</a:t>
            </a:r>
            <a:endParaRPr/>
          </a:p>
          <a:p>
            <a:pPr lvl="1" marL="43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pl-PL" sz="2800" spc="-1">
                <a:solidFill>
                  <a:srgbClr val="ffffff"/>
                </a:solidFill>
                <a:latin typeface="Arial"/>
              </a:rPr>
              <a:t>neodymowy na YAG-u</a:t>
            </a:r>
            <a:endParaRPr/>
          </a:p>
          <a:p>
            <a:pPr lvl="1" marL="43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pl-PL" sz="2800" spc="-1">
                <a:solidFill>
                  <a:srgbClr val="ffffff"/>
                </a:solidFill>
                <a:latin typeface="Arial"/>
              </a:rPr>
              <a:t>erbowy na YAG-u (1645 nm)</a:t>
            </a:r>
            <a:endParaRPr/>
          </a:p>
          <a:p>
            <a:pPr lvl="1" marL="43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pl-PL" sz="2800" spc="-1">
                <a:solidFill>
                  <a:srgbClr val="ffffff"/>
                </a:solidFill>
                <a:latin typeface="Arial"/>
              </a:rPr>
              <a:t>tulowy na YAG-u (2015 nm)</a:t>
            </a:r>
            <a:endParaRPr/>
          </a:p>
          <a:p>
            <a:pPr lvl="1" marL="43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pl-PL" sz="2800" spc="-1">
                <a:solidFill>
                  <a:srgbClr val="ffffff"/>
                </a:solidFill>
                <a:latin typeface="Arial"/>
              </a:rPr>
              <a:t> </a:t>
            </a:r>
            <a:r>
              <a:rPr lang="pl-PL" sz="2800" spc="-1">
                <a:solidFill>
                  <a:srgbClr val="ffffff"/>
                </a:solidFill>
                <a:latin typeface="Arial"/>
              </a:rPr>
              <a:t>holmowy na YAG-u (2090 nm)</a:t>
            </a:r>
            <a:endParaRPr/>
          </a:p>
          <a:p>
            <a:pPr lvl="1" marL="432000" indent="-216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pl-PL" sz="2800" spc="-1">
                <a:solidFill>
                  <a:srgbClr val="ffffff"/>
                </a:solidFill>
                <a:latin typeface="Arial"/>
              </a:rPr>
              <a:t> </a:t>
            </a:r>
            <a:r>
              <a:rPr lang="pl-PL" sz="2800" spc="-1">
                <a:solidFill>
                  <a:srgbClr val="ffffff"/>
                </a:solidFill>
                <a:latin typeface="Arial"/>
              </a:rPr>
              <a:t>tytanowy na szafirze</a:t>
            </a:r>
            <a:endParaRPr/>
          </a:p>
        </p:txBody>
      </p:sp>
    </p:spTree>
  </p:cSld>
  <p:timing>
    <p:tnLst>
      <p:par>
        <p:cTn id="9" dur="indefinite" restart="never" nodeType="tmRoot">
          <p:childTnLst>
            <p:seq>
              <p:cTn id="10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1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108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pl-PL" sz="3200" spc="-1">
                <a:solidFill>
                  <a:srgbClr val="ffffff"/>
                </a:solidFill>
                <a:latin typeface="Arial"/>
              </a:rPr>
              <a:t>Lasery na cieczy</a:t>
            </a:r>
            <a:r>
              <a:rPr lang="pl-PL" sz="3200" spc="-1">
                <a:solidFill>
                  <a:srgbClr val="ffffff"/>
                </a:solidFill>
                <a:latin typeface="Arial"/>
              </a:rPr>
              <a:t>	</a:t>
            </a:r>
            <a:endParaRPr/>
          </a:p>
          <a:p>
            <a:pPr lvl="1" marL="540000">
              <a:buClr>
                <a:srgbClr val="ffffff"/>
              </a:buClr>
              <a:buSzPct val="75000"/>
              <a:buFont typeface="StarSymbol"/>
              <a:buChar char=""/>
            </a:pPr>
            <a:r>
              <a:rPr lang="pl-PL" sz="2800" spc="-1">
                <a:solidFill>
                  <a:srgbClr val="ffffff"/>
                </a:solidFill>
                <a:latin typeface="Arial"/>
              </a:rPr>
              <a:t>barwnikowe - ośrodkiem czynnym są barwniki rozpuszczone w nieaktywnym ośrodku przezroczystym np. rodamina</a:t>
            </a:r>
            <a:endParaRPr/>
          </a:p>
        </p:txBody>
      </p:sp>
    </p:spTree>
  </p:cSld>
  <p:timing>
    <p:tnLst>
      <p:par>
        <p:cTn id="11" dur="indefinite" restart="never" nodeType="tmRoot">
          <p:childTnLst>
            <p:seq>
              <p:cTn id="1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pl-PL" sz="4400" spc="-1">
                <a:solidFill>
                  <a:srgbClr val="ffffff"/>
                </a:solidFill>
                <a:latin typeface="Arial"/>
              </a:rPr>
              <a:t>Zastosowanie lasera</a:t>
            </a:r>
            <a:endParaRPr/>
          </a:p>
        </p:txBody>
      </p:sp>
      <p:sp>
        <p:nvSpPr>
          <p:cNvPr id="53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b="1" i="1" lang="pl-PL" sz="3200" spc="-1">
                <a:solidFill>
                  <a:srgbClr val="ffffff"/>
                </a:solidFill>
                <a:latin typeface="Arial Black"/>
              </a:rPr>
              <a:t>w naświetlarkach filmów poligraficznych</a:t>
            </a:r>
            <a:endParaRPr/>
          </a:p>
        </p:txBody>
      </p:sp>
      <p:pic>
        <p:nvPicPr>
          <p:cNvPr id="54" name="" descr=""/>
          <p:cNvPicPr/>
          <p:nvPr/>
        </p:nvPicPr>
        <p:blipFill>
          <a:blip r:embed="rId1"/>
          <a:stretch/>
        </p:blipFill>
        <p:spPr>
          <a:xfrm>
            <a:off x="5028480" y="2291760"/>
            <a:ext cx="5054040" cy="517248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3" dur="indefinite" restart="never" nodeType="tmRoot">
          <p:childTnLst>
            <p:seq>
              <p:cTn id="14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6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pl-PL" sz="3200" spc="-1">
                <a:solidFill>
                  <a:srgbClr val="ffffff"/>
                </a:solidFill>
                <a:latin typeface="Arial"/>
              </a:rPr>
              <a:t>Lasery znalazły również zastosowanie przy znakowaniu produktów.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pl-PL" sz="3200" spc="-1">
                <a:solidFill>
                  <a:srgbClr val="ffffff"/>
                </a:solidFill>
                <a:latin typeface="Arial"/>
              </a:rPr>
              <a:t>Nadruki można wykonywać na: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pl-PL" sz="3200" spc="-1">
                <a:solidFill>
                  <a:srgbClr val="ffffff"/>
                </a:solidFill>
                <a:latin typeface="Arial"/>
              </a:rPr>
              <a:t> </a:t>
            </a:r>
            <a:r>
              <a:rPr lang="pl-PL" sz="3200" spc="-1">
                <a:solidFill>
                  <a:srgbClr val="ffffff"/>
                </a:solidFill>
                <a:latin typeface="Arial"/>
              </a:rPr>
              <a:t>etykietach produktów poprzez usuwanie warstwy farby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pl-PL" sz="3200" spc="-1">
                <a:solidFill>
                  <a:srgbClr val="ffffff"/>
                </a:solidFill>
                <a:latin typeface="Arial"/>
              </a:rPr>
              <a:t> </a:t>
            </a:r>
            <a:r>
              <a:rPr lang="pl-PL" sz="3200" spc="-1">
                <a:solidFill>
                  <a:srgbClr val="ffffff"/>
                </a:solidFill>
                <a:latin typeface="Arial"/>
              </a:rPr>
              <a:t>butelkach PET poprzez trwałe naniesienie znaków</a:t>
            </a:r>
            <a:endParaRPr/>
          </a:p>
          <a:p>
            <a:pPr marL="432000" indent="-324000">
              <a:buClr>
                <a:srgbClr val="ffffff"/>
              </a:buClr>
              <a:buSzPct val="45000"/>
              <a:buFont typeface="StarSymbol"/>
              <a:buChar char=""/>
            </a:pPr>
            <a:r>
              <a:rPr lang="pl-PL" sz="3200" spc="-1">
                <a:solidFill>
                  <a:srgbClr val="ffffff"/>
                </a:solidFill>
                <a:latin typeface="Arial"/>
              </a:rPr>
              <a:t> </a:t>
            </a:r>
            <a:r>
              <a:rPr lang="pl-PL" sz="3200" spc="-1">
                <a:solidFill>
                  <a:srgbClr val="ffffff"/>
                </a:solidFill>
                <a:latin typeface="Arial"/>
              </a:rPr>
              <a:t>elementach metalowych oraz innych</a:t>
            </a:r>
            <a:endParaRPr/>
          </a:p>
        </p:txBody>
      </p:sp>
    </p:spTree>
  </p:cSld>
  <p:timing>
    <p:tnLst>
      <p:par>
        <p:cTn id="15" dur="indefinite" restart="never" nodeType="tmRoot">
          <p:childTnLst>
            <p:seq>
              <p:cTn id="16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58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/>
          <a:p>
            <a:endParaRPr/>
          </a:p>
        </p:txBody>
      </p:sp>
      <p:pic>
        <p:nvPicPr>
          <p:cNvPr id="59" name="" descr=""/>
          <p:cNvPicPr/>
          <p:nvPr/>
        </p:nvPicPr>
        <p:blipFill>
          <a:blip r:embed="rId1"/>
          <a:stretch/>
        </p:blipFill>
        <p:spPr>
          <a:xfrm>
            <a:off x="-11880" y="32760"/>
            <a:ext cx="10091880" cy="756900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7" dur="indefinite" restart="never" nodeType="tmRoot">
          <p:childTnLst>
            <p:seq>
              <p:cTn id="18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Application>LibreOffice/5.0.2.2$Windows_x86 LibreOffice_project/37b43f919e4de5eeaca9b9755ed688758a8251fe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2016-04-06T18:15:28Z</dcterms:created>
  <dc:language>pl-PL</dc:language>
  <dcterms:modified xsi:type="dcterms:W3CDTF">2016-04-06T19:15:21Z</dcterms:modified>
  <cp:revision>1</cp:revision>
</cp:coreProperties>
</file>